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  <p:embeddedFont>
      <p:font typeface="Poppins"/>
      <p:regular r:id="rId55"/>
      <p:bold r:id="rId56"/>
      <p:italic r:id="rId57"/>
      <p:boldItalic r:id="rId58"/>
    </p:embeddedFont>
    <p:embeddedFont>
      <p:font typeface="Assistant"/>
      <p:regular r:id="rId59"/>
      <p:bold r:id="rId60"/>
    </p:embeddedFont>
    <p:embeddedFont>
      <p:font typeface="Poppins Medium"/>
      <p:regular r:id="rId61"/>
      <p:bold r:id="rId62"/>
      <p:italic r:id="rId63"/>
      <p:boldItalic r:id="rId64"/>
    </p:embeddedFont>
    <p:embeddedFont>
      <p:font typeface="Poppins SemiBold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oppinsMedium-bold.fntdata"/><Relationship Id="rId61" Type="http://schemas.openxmlformats.org/officeDocument/2006/relationships/font" Target="fonts/PoppinsMedium-regular.fntdata"/><Relationship Id="rId20" Type="http://schemas.openxmlformats.org/officeDocument/2006/relationships/slide" Target="slides/slide14.xml"/><Relationship Id="rId64" Type="http://schemas.openxmlformats.org/officeDocument/2006/relationships/font" Target="fonts/PoppinsMedium-boldItalic.fntdata"/><Relationship Id="rId63" Type="http://schemas.openxmlformats.org/officeDocument/2006/relationships/font" Target="fonts/PoppinsMedium-italic.fntdata"/><Relationship Id="rId22" Type="http://schemas.openxmlformats.org/officeDocument/2006/relationships/slide" Target="slides/slide16.xml"/><Relationship Id="rId66" Type="http://schemas.openxmlformats.org/officeDocument/2006/relationships/font" Target="fonts/PoppinsSemiBold-bold.fntdata"/><Relationship Id="rId21" Type="http://schemas.openxmlformats.org/officeDocument/2006/relationships/slide" Target="slides/slide15.xml"/><Relationship Id="rId65" Type="http://schemas.openxmlformats.org/officeDocument/2006/relationships/font" Target="fonts/PoppinsSemiBold-regular.fntdata"/><Relationship Id="rId24" Type="http://schemas.openxmlformats.org/officeDocument/2006/relationships/slide" Target="slides/slide18.xml"/><Relationship Id="rId68" Type="http://schemas.openxmlformats.org/officeDocument/2006/relationships/font" Target="fonts/PoppinsSemiBold-boldItalic.fntdata"/><Relationship Id="rId23" Type="http://schemas.openxmlformats.org/officeDocument/2006/relationships/slide" Target="slides/slide17.xml"/><Relationship Id="rId67" Type="http://schemas.openxmlformats.org/officeDocument/2006/relationships/font" Target="fonts/PoppinsSemiBold-italic.fntdata"/><Relationship Id="rId60" Type="http://schemas.openxmlformats.org/officeDocument/2006/relationships/font" Target="fonts/Assistan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55" Type="http://schemas.openxmlformats.org/officeDocument/2006/relationships/font" Target="fonts/Poppins-regular.fntdata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57" Type="http://schemas.openxmlformats.org/officeDocument/2006/relationships/font" Target="fonts/Poppins-italic.fntdata"/><Relationship Id="rId12" Type="http://schemas.openxmlformats.org/officeDocument/2006/relationships/slide" Target="slides/slide6.xml"/><Relationship Id="rId56" Type="http://schemas.openxmlformats.org/officeDocument/2006/relationships/font" Target="fonts/Poppins-bold.fntdata"/><Relationship Id="rId15" Type="http://schemas.openxmlformats.org/officeDocument/2006/relationships/slide" Target="slides/slide9.xml"/><Relationship Id="rId59" Type="http://schemas.openxmlformats.org/officeDocument/2006/relationships/font" Target="fonts/Assistant-regular.fntdata"/><Relationship Id="rId14" Type="http://schemas.openxmlformats.org/officeDocument/2006/relationships/slide" Target="slides/slide8.xml"/><Relationship Id="rId58" Type="http://schemas.openxmlformats.org/officeDocument/2006/relationships/font" Target="fonts/Poppi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hatmatters.com/resources/difference-between-okr-kpi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umanitec.com/webinars/key-devops-metrics-to-improve-your-engineering-setup" TargetMode="External"/><Relationship Id="rId3" Type="http://schemas.openxmlformats.org/officeDocument/2006/relationships/hyperlink" Target="https://jacobian.org/2022/jun/17/dora-metric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edin.com/pulse/product-mindset-internal-platforms-viral-vimawala/?trk=articles_directory" TargetMode="External"/><Relationship Id="rId3" Type="http://schemas.openxmlformats.org/officeDocument/2006/relationships/hyperlink" Target="https://app.slack.com/client/T7FHA770F/C015J2Y9RLM/thread/C015J2Y9RLM-1669933765.957099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l4devs.com/articles/mlops-survey-of-machine-learning-life-cycle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mgeraghty.co.uk/index.php/platform-as-a-product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l4devs.com/articles/mlops-machine-learning-life-cycle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ianbalfour.com/essays/north-star-metric-growth" TargetMode="External"/><Relationship Id="rId3" Type="http://schemas.openxmlformats.org/officeDocument/2006/relationships/hyperlink" Target="https://brianbalfour.com/essays/north-star-metric-growth" TargetMode="External"/><Relationship Id="rId4" Type="http://schemas.openxmlformats.org/officeDocument/2006/relationships/hyperlink" Target="https://brianbalfour.com/essays/north-star-metric-growth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ianbalfour.com/essays/north-star-metric-growth" TargetMode="External"/><Relationship Id="rId3" Type="http://schemas.openxmlformats.org/officeDocument/2006/relationships/hyperlink" Target="https://brianbalfour.com/essays/north-star-metric-growth" TargetMode="External"/><Relationship Id="rId4" Type="http://schemas.openxmlformats.org/officeDocument/2006/relationships/hyperlink" Target="https://brianbalfour.com/essays/north-star-metric-growth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ianbalfour.com/essays/north-star-metric-growth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acobian.org/2022/jun/17/dora-metrics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forge.com/blog/north-star-metric-growth" TargetMode="External"/><Relationship Id="rId3" Type="http://schemas.openxmlformats.org/officeDocument/2006/relationships/hyperlink" Target="https://mixpanel.com/blog/north-star-metric/" TargetMode="External"/><Relationship Id="rId4" Type="http://schemas.openxmlformats.org/officeDocument/2006/relationships/hyperlink" Target="https://mixpanel.com/blog/north-star-metric/" TargetMode="External"/><Relationship Id="rId5" Type="http://schemas.openxmlformats.org/officeDocument/2006/relationships/hyperlink" Target="https://mixpanel.com/blog/north-star-metric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owwithward.com/one-metric-that-matter/" TargetMode="External"/><Relationship Id="rId3" Type="http://schemas.openxmlformats.org/officeDocument/2006/relationships/hyperlink" Target="https://mixpanel.com/blog/north-star-metric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owwithward.com/one-metric-that-matter/" TargetMode="External"/><Relationship Id="rId3" Type="http://schemas.openxmlformats.org/officeDocument/2006/relationships/hyperlink" Target="https://mixpanel.com/blog/north-star-metric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6f622351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16f622351b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6f622351b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6f622351b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1.1.3 — What are OKRs and KPIs?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"The Difference Between KPIs and OKRs"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🖊️ What are OKRs and KPIs? </a:t>
            </a:r>
            <a:br>
              <a:rPr lang="en"/>
            </a:br>
            <a:r>
              <a:rPr lang="en"/>
              <a:t>OKR = Objective &amp; Key Result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Objective = Describes what you want to achieve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Key Results = How you know you’re making progress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KPI = Key performance indicator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6f622351b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6f622351b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1.2 - More Technical Metrics Commonly Used to Measure MLOps Platforms and Initiatives</a:t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6f622351b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6f622351b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1.2 - More Technical Metrics Commonly Used to Measure MLOps Platforms and Initiatives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Source: "Humanitec -- Key DevOps metrics to improve your engineering setup"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🖊️ DORA Metrics — What are they? &amp; What’s the purpose behind them? (</a:t>
            </a:r>
            <a:r>
              <a:rPr lang="en" u="sng">
                <a:solidFill>
                  <a:schemeClr val="hlink"/>
                </a:solidFill>
                <a:hlinkClick r:id="rId3"/>
              </a:rPr>
              <a:t>DORA Metrics Checklist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Deployment Frequency (DF): How often does your team successfully release to production?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Usually measure in releases per time period (day/week/month)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⬆️ High-performing teams generally ship more often &amp; changes in DF tell you if your team is slowing down or speeding up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Lead Time For Changes (LT)</a:t>
            </a:r>
            <a:r>
              <a:rPr lang="en">
                <a:solidFill>
                  <a:schemeClr val="dk1"/>
                </a:solidFill>
              </a:rPr>
              <a:t>: Measures time interval between when a change is started &amp; when it gets released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Measures team responsiveness &amp; efficiency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⬆️ High LT - Indicator that team is overloaded &amp; doing too many things at once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Change Failure Rate (CFR):</a:t>
            </a:r>
            <a:r>
              <a:rPr lang="en">
                <a:solidFill>
                  <a:schemeClr val="dk1"/>
                </a:solidFill>
              </a:rPr>
              <a:t> What % of changes cause a failure (an outage, a bug, a security issue, etc).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CFR is a measure of quality control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⬆️ High CFR can indicate: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poor testing practices,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lack of rigor in code,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systemic security issues,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etc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Mean Time To Recovery (MTTR):</a:t>
            </a:r>
            <a:r>
              <a:rPr lang="en">
                <a:solidFill>
                  <a:schemeClr val="dk1"/>
                </a:solidFill>
              </a:rPr>
              <a:t> When there is a failure, how long does it take to recover &amp; return the system to normal operation?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⬇️ Low MTTR ↔ Recover more quickly from failures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6f622351b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6f622351b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1.2 - More Technical Metrics Commonly Used to Measure MLOps Platforms and Initiatives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6f622351b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6f622351b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1.2 - More Technical Metrics Commonly Used to Measure MLOps Platforms and Initiatives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 sz="1800" u="sng">
                <a:solidFill>
                  <a:srgbClr val="0097A7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"Product Mindset for Internal Platforms"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🖊️ </a:t>
            </a:r>
            <a:r>
              <a:rPr b="1" lang="en">
                <a:solidFill>
                  <a:schemeClr val="dk1"/>
                </a:solidFill>
              </a:rPr>
              <a:t>Metrics that someone used to measure their MLOps Performance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 (MLOps Comm Discussion About Northstar Metrics)</a:t>
            </a:r>
            <a:r>
              <a:rPr lang="en">
                <a:solidFill>
                  <a:schemeClr val="dk1"/>
                </a:solidFill>
              </a:rPr>
              <a:t> Some metrics thinking about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Time to deploy ⇒ How long do we have to wait from the model being ready to the model being served?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Manual tasks to deploy ⇒ How many manual tasks and how “painful” are there to deploy a model?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Deployment Frequency ⇒ How frequent do we push new code into production? (</a:t>
            </a:r>
            <a:r>
              <a:rPr i="1" lang="en">
                <a:solidFill>
                  <a:schemeClr val="dk1"/>
                </a:solidFill>
              </a:rPr>
              <a:t>pas fan de celle là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Lead Time for Changes ⇒ How long do we have to wait from code committed to code in production?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Mean Time to Restore ⇒ How long does it take to fix issues? (</a:t>
            </a:r>
            <a:r>
              <a:rPr i="1" lang="en">
                <a:solidFill>
                  <a:schemeClr val="dk1"/>
                </a:solidFill>
              </a:rPr>
              <a:t>pas une north star, s’il n’y a pas d’issue à resoudre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Change Failure Rate ⇒ Percentage of changes linked to failure?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Decided that North Star could be Cycle Time &amp; additional KPIs would be: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Manual tasks,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Lead Time for Changes,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Number of Issues,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Time to Fix These Issues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Ease of Long-Term Maintenance (How much time spent debugging vs improvement)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6f622351b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6f622351b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1.3 - The Challenge with Measuring MLOps Efficacy</a:t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6f622351b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6f622351b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1.3.1 — What does ROI even mean in the context of an ML Platform or MLOps team?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Satish Gupta: "Survey of Machine Learning Lifecycle"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6f622351b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6f622351b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1.3.1 — What does ROI even mean in the context of an ML Platform or MLOps team?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Source: </a:t>
            </a: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Tom Geraghty: "Platform as a Product"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⚡ </a:t>
            </a:r>
            <a:r>
              <a:rPr b="1" lang="en">
                <a:solidFill>
                  <a:schemeClr val="dk1"/>
                </a:solidFill>
              </a:rPr>
              <a:t>We Need To Fix Our ROI Equation For MLOps Initiatives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to fix how we think of the ROI equation: ROI - What does ROI mean?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It’s the difference between: Outcome{If I did nothing &amp; continued on my same course} vs Outcome{I did something} at a certain point-in-time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6f622351b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6f622351b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1.3.1 — What does ROI even mean in the context of an ML Platform or MLOps team?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⚡ </a:t>
            </a:r>
            <a:r>
              <a:rPr b="1" lang="en">
                <a:solidFill>
                  <a:schemeClr val="dk1"/>
                </a:solidFill>
              </a:rPr>
              <a:t>We Need To Fix Our ROI Equation For MLOps Initiatives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to fix how we think of the ROI equation: ROI - What does ROI mean?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It’s the difference between: Outcome{If I did nothing &amp; continued on my same course} vs Outcome{I did something} at a certain point-in-time &lt;/aside&gt;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6f622351b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6f622351b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1.3.1 — What does ROI even mean in the context of an ML Platform or MLOps team?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⚡ </a:t>
            </a:r>
            <a:r>
              <a:rPr b="1" lang="en">
                <a:solidFill>
                  <a:schemeClr val="dk1"/>
                </a:solidFill>
              </a:rPr>
              <a:t>We Need To Fix Our ROI Equation For MLOps Initiatives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to fix how we think of the ROI equation: ROI - What does ROI mean?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It’s the difference between: Outcome{If I did nothing &amp; continued on my same course} vs Outcome{I did something} at a certain point-in-time &lt;/aside&gt;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6f622351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16f622351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6f622351b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6f622351b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1.3.2 — What’s the relationship between an ML Platform being bad versus a Data Scientist producing models?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6f622351b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6f622351b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1.3.2 — What’s the relationship between an ML Platform being bad versus a Data Scientist producing business value?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Satish Gupta: "MLOps: Machine Learning Life Cycle"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6f622351b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6f622351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1.3.2 — What’s the relationship between an ML Platform being bad versus a Data Scientist producing business value?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6f622351b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6f622351b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1.4 - What We’re Doing Wrong With Metrics (&amp; Why We Can’t Just Use Frameworks like DORA OOTB)</a:t>
            </a:r>
            <a:endParaRPr b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6f622351b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6f622351b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1.4.1 — Measuring what we can impact, not vanity metrics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Source: </a:t>
            </a:r>
            <a:r>
              <a:rPr lang="en" sz="1800" u="sng">
                <a:solidFill>
                  <a:srgbClr val="0097A7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Bain Balfour: "Don't Let Your North Star Metric Deceive You"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&lt;aside&gt; 🖊️ </a:t>
            </a:r>
            <a:r>
              <a:rPr b="1" lang="en"/>
              <a:t>North star metrics (or OMTM) are output (results) based metrics, not input (action) based</a:t>
            </a:r>
            <a:r>
              <a:rPr lang="en">
                <a:uFill>
                  <a:noFill/>
                </a:uFill>
                <a:hlinkClick r:id="rId3"/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(Don't Let Your North Star Metric Deceive You)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&lt;/aside&gt;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6f622351b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6f622351b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1.4.2 — You still need to parse out your inputs &amp; do the work of understanding “what” underlying behavior or process you’re trying to capture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Source: </a:t>
            </a:r>
            <a:r>
              <a:rPr lang="en" sz="1800" u="sng">
                <a:solidFill>
                  <a:srgbClr val="0097A7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Bain Balfour: "Don't Let Your North Star Metric Deceive You"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&lt;aside&gt; 🖊️ </a:t>
            </a:r>
            <a:r>
              <a:rPr b="1" lang="en">
                <a:solidFill>
                  <a:schemeClr val="dk1"/>
                </a:solidFill>
              </a:rPr>
              <a:t>Output metrics are lagging indicators and can be volatile without being useful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(Don't Let Your North Star Metric Deceive You)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6f622351b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6f622351b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1.4.3 — Single North Star metrics are meant to capture one dimension of a business, as opposed to complex relationships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Source: </a:t>
            </a:r>
            <a:r>
              <a:rPr lang="en" sz="1800" u="sng">
                <a:solidFill>
                  <a:srgbClr val="0097A7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Bain Balfour: "Don't Let Your North Star Metric Deceive You"</a:t>
            </a:r>
            <a:endParaRPr b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6f622351b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16f622351b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1.4.4 - We screw up trying to measure Multiple Dimensions and Stages at once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&lt;aside&gt; ⚡ </a:t>
            </a:r>
            <a:r>
              <a:rPr b="1" lang="en">
                <a:solidFill>
                  <a:schemeClr val="dk1"/>
                </a:solidFill>
              </a:rPr>
              <a:t>Measure Using Metrics Corresponding To The Right Layer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There’s a hierarchy to when to formalize (&amp; consequently the metrics used to measure productivity):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Project Team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Product Team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Platform Team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&lt;aside&gt; ⚡ </a:t>
            </a:r>
            <a:r>
              <a:rPr b="1" lang="en">
                <a:solidFill>
                  <a:schemeClr val="dk1"/>
                </a:solidFill>
              </a:rPr>
              <a:t>Stop Trying To Measure Data Science Tasks As Part of MLOps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One of the areas why it’s hard to measure ML velocity is because ML Platform/MLOps Engineers are inappropriately trying to measure Data Scientist specific tasks or stages that Data Scientists own.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My two cents: MLOps/ML platform Engineers need to separate their metrics from Project Lifecycle in areas where data scientists or product own that stage.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16f622351b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16f622351b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1.4.5 — We measure too early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&lt;aside&gt; 🖊️ Problems with Metrics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Ex: Deployment Frequency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Correlated with: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Company Size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Engineering Team Size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Maturity &lt;/aside&gt;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&lt;aside&gt; 🖊️ DORA metrics are appropriate for checking vitals — But they won’t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Tell you what you should be doing i.e. are they leading or are they lagging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Aren’t appropriate for measuring implementation of a greenfield project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Not specific enough to ML platforms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Also not useful as Developer Platform metrics from DevEx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Potentially also not good for a new ML project because of the experimental phase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6f622351b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16f622351b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6f622351b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6f622351b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0. We’re All Doing MLOps Wrong &amp; Teams Are Suffering For It</a:t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6f622351b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6f622351b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3.3 - The Cost of Building, Maintaining and Scaling MLOps Adoption Via Platform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6f622351b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6f622351b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4.1 — Understand Your Current State &amp; What’s The Most Important Thing You Should Be Doing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&lt;aside&gt; 🖊️ Startups in the earliest stages are in a really bad spot to building an ML platform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Future-proofing Architecture BUT Resume-Driven Development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Greenfield Project BUT Garbage Field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DORA Metrics BUT We Don’t Have Standardization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&lt;aside&gt; 🖊️ Startups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you removed the ML/MLOps from the equation, would it still make sense to build a platform early in the process?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MLOps has become another “silverbullet” disappointment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Most startups tend to be too early to benefit from having a separate platform or product just for the their ML models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most immediate priority should be shipping features, building up the data assets, fast &amp; iterative development of ML models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ML platform should not be divorced from the core product strategy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&lt;aside&gt; ⚡ Feels like the difference between success &amp; failure isn’t technology choices but good project management &amp; strategic leadership around platforms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6f622351b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6f622351b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4.2 - What behaviors should we trying to measure at each layer?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&lt;aside&gt; 🖊️ 1. Measure first; set targets later</a:t>
            </a:r>
            <a:r>
              <a:rPr lang="en" u="sng">
                <a:solidFill>
                  <a:schemeClr val="hlink"/>
                </a:solidFill>
                <a:hlinkClick r:id="rId2"/>
              </a:rPr>
              <a:t> (DORA Checklist)</a:t>
            </a:r>
            <a:endParaRPr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“When a measure becomes a target, it ceases to be a good measure”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Need to measure and monitor for a few quarters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Potentially more useful as directional measures rather than absolute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2"/>
            </a:pPr>
            <a:r>
              <a:rPr lang="en">
                <a:solidFill>
                  <a:schemeClr val="dk1"/>
                </a:solidFill>
              </a:rPr>
              <a:t>Carefully define ancillary terms — Be sure to define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Failure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Recovery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Change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Started vs Finished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Deployed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6f622351b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6f622351b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4.3.1 — Platform Metrics (Once A LEGO Has Been Implemented)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6f622351b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6f622351b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4.3.2 — The SPACE Framework</a:t>
            </a:r>
            <a:endParaRPr b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16f622351b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16f622351b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4.3.2 — The SPACE Framework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 = Satisfaction &amp; Well-being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Satisfaction: </a:t>
            </a: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how fulfilled developers feel with their work, team, tools, or culture</a:t>
            </a:r>
            <a:endParaRPr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Verdana"/>
              <a:buChar char="●"/>
            </a:pPr>
            <a:r>
              <a:rPr b="1"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Well-being:</a:t>
            </a: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how healthy and happy they are, and how their work impacts it</a:t>
            </a:r>
            <a:endParaRPr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 = Performance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Outcome of a system or process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 = Activity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Count of actions or outputs completed in the course of performing 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 = Communication + collaboration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Capture how people &amp; teams communicate &amp; work together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E= Efficiency &amp; Flow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capture the ability to complete work or make progress on it with minimal interruptions or delays, whether individually or through a system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16f622351b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16f622351b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6f622351b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16f622351b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6f622351b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6f622351b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6f622351b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6f622351b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6f622351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16f622351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6f622351b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16f622351b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6f622351b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6f622351b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16f622351b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16f622351b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🖊️ </a:t>
            </a:r>
            <a:r>
              <a:rPr b="1" lang="en">
                <a:solidFill>
                  <a:schemeClr val="dk1"/>
                </a:solidFill>
              </a:rPr>
              <a:t>My BLUF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Don’t build an ML Platform unless: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You’re post early-stage startup;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You have the ability to centralize;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You have a roadmap &amp; strategy that involves adopting existing tools &amp; you’re willing to forgo building something shiney and new;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Your teams are willing to do enablement &amp; adopt through influence.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If you do build a Platform, only adopt metrics that: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Your team can directly influence;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Are appropriate to the level of engagement;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Directly measure the behavior you’re trying to capture.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If you do decide to build an ML platform and an MLOps teams, consider tracking initiatives using these metrics &amp; framework. &lt;/aside&gt;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16f622351b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16f622351b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16f622351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216f622351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6f622351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16f622351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6f622351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16f622351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6f622351b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6f622351b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1.1.1 — What is a North Star metric?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“Don't Let Your North Star Metric Deceive You”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🖊️ </a:t>
            </a:r>
            <a:r>
              <a:rPr b="1" lang="en">
                <a:solidFill>
                  <a:schemeClr val="dk1"/>
                </a:solidFill>
              </a:rPr>
              <a:t>What is a North Star Metric? (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A North Star Metric</a:t>
            </a:r>
            <a:r>
              <a:rPr b="1" lang="en">
                <a:solidFill>
                  <a:schemeClr val="dk1"/>
                </a:solidFill>
              </a:rPr>
              <a:t> 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original definition of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A North Star Metric</a:t>
            </a:r>
            <a:r>
              <a:rPr lang="en">
                <a:solidFill>
                  <a:schemeClr val="dk1"/>
                </a:solidFill>
              </a:rPr>
              <a:t> is a single company metric that is most predictive of a company’s LT term success. It needed to cover: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Lead to Revenue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Reflect Customer Value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Measure Progress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idea of the North Star Metric was to get everyone in the company (and by everyone, I mean everyone working on application &amp; product features) on the same page. Most importantly, the process of setting a metric involves communication, process discovery, and negotiation. Lots of buy-in. It’s as much about the exercise of figuring out objectives as it is about setting an aspirational target.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Important to point out is that any North Star Metric is composed of sub-metrics anyway.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goal of a North Star metric was: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Alignment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Transparency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Customer Focus &lt;/aside&gt;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6f622351b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6f622351b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1.1.2 — What about North Star versus OMTM?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"What is the One Metric That Matters?"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🖊️ </a:t>
            </a:r>
            <a:r>
              <a:rPr b="1" lang="en">
                <a:solidFill>
                  <a:schemeClr val="dk1"/>
                </a:solidFill>
              </a:rPr>
              <a:t>North Star vs OMTM (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A North Star Metric</a:t>
            </a:r>
            <a:r>
              <a:rPr b="1" lang="en">
                <a:solidFill>
                  <a:schemeClr val="dk1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NS: Long-term guide, whereas OMTM for specific teams &amp; projects over a fixed period of time (2-6 months)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6f622351b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6f622351b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1.1.2 — What about North Star versus OMTM?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"What is the One Metric That Matters?"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🖊️ </a:t>
            </a:r>
            <a:r>
              <a:rPr b="1" lang="en">
                <a:solidFill>
                  <a:schemeClr val="dk1"/>
                </a:solidFill>
              </a:rPr>
              <a:t>North Star vs OMTM (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A North Star Metric</a:t>
            </a:r>
            <a:r>
              <a:rPr b="1" lang="en">
                <a:solidFill>
                  <a:schemeClr val="dk1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NS: Long-term guide, whereas OMTM for specific teams &amp; projects over a fixed period of time (2-6 months)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7171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50" y="4717124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-5425" y="175"/>
            <a:ext cx="9149400" cy="51435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7"/>
          <p:cNvSpPr/>
          <p:nvPr/>
        </p:nvSpPr>
        <p:spPr>
          <a:xfrm>
            <a:off x="-5375" y="4897850"/>
            <a:ext cx="9149400" cy="245400"/>
          </a:xfrm>
          <a:prstGeom prst="rect">
            <a:avLst/>
          </a:prstGeom>
          <a:solidFill>
            <a:srgbClr val="7A1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579908" y="48201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buNone/>
              <a:defRPr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buNone/>
              <a:defRPr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buNone/>
              <a:defRPr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buNone/>
              <a:defRPr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buNone/>
              <a:defRPr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buNone/>
              <a:defRPr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buNone/>
              <a:defRPr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buNone/>
              <a:defRPr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138" y="4961841"/>
            <a:ext cx="732850" cy="1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www.whatmatters.com/resources/difference-between-okr-kpi" TargetMode="External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humanitec.com/webinars/key-devops-metrics-to-improve-your-engineering-setup" TargetMode="External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humanitec.com/webinars/key-devops-metrics-to-improve-your-engineering-setup" TargetMode="External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www.linkedin.com/pulse/product-mindset-internal-platforms-viral-vimawala/?trk=articles_directory" TargetMode="External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hyperlink" Target="https://www.ml4devs.com/articles/mlops-survey-of-machine-learning-life-cycle/" TargetMode="External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hyperlink" Target="https://tomgeraghty.co.uk/index.php/platform-as-a-product/" TargetMode="External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hyperlink" Target="https://www.ml4devs.com/articles/mlops-machine-learning-life-cycle/" TargetMode="External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9.jp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hyperlink" Target="https://brianbalfour.com/essays/north-star-metric-growth" TargetMode="External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hyperlink" Target="https://brianbalfour.com/essays/north-star-metric-growth" TargetMode="External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hyperlink" Target="https://brianbalfour.com/essays/north-star-metric-growth" TargetMode="External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hyperlink" Target="https://queue.acm.org/detail.cfm?id=3454124" TargetMode="External"/><Relationship Id="rId5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hyperlink" Target="http://bit.ly/3Yz2G95" TargetMode="External"/><Relationship Id="rId7" Type="http://schemas.openxmlformats.org/officeDocument/2006/relationships/hyperlink" Target="http://bit.ly/423SE2W" TargetMode="External"/><Relationship Id="rId8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www.reforge.com/blog/north-star-metric-growth" TargetMode="External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growwithward.com/one-metric-that-matter/" TargetMode="External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growwithward.com/one-metric-that-matter/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/>
        </p:nvSpPr>
        <p:spPr>
          <a:xfrm>
            <a:off x="877350" y="1560288"/>
            <a:ext cx="73893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Measuring MLOps ROI &amp; Team Productivity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8"/>
          <p:cNvSpPr txBox="1"/>
          <p:nvPr/>
        </p:nvSpPr>
        <p:spPr>
          <a:xfrm>
            <a:off x="4128750" y="3206800"/>
            <a:ext cx="2559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Mikiko Bazeley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8"/>
          <p:cNvSpPr txBox="1"/>
          <p:nvPr/>
        </p:nvSpPr>
        <p:spPr>
          <a:xfrm>
            <a:off x="4128750" y="3550625"/>
            <a:ext cx="3019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Head of MLOps</a:t>
            </a:r>
            <a:endParaRPr i="0" sz="1400" u="none" cap="none" strike="noStrike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Featureform</a:t>
            </a:r>
            <a:endParaRPr i="0" sz="1400" u="none" cap="none" strike="noStrike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5" name="Google Shape;1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25" y="212625"/>
            <a:ext cx="2022375" cy="59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4158" y="3228418"/>
            <a:ext cx="1104600" cy="1024800"/>
          </a:xfrm>
          <a:prstGeom prst="rect">
            <a:avLst/>
          </a:prstGeom>
          <a:noFill/>
          <a:ln cap="flat" cmpd="sng" w="19050">
            <a:solidFill>
              <a:srgbClr val="061B3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/>
        </p:nvSpPr>
        <p:spPr>
          <a:xfrm>
            <a:off x="389400" y="69350"/>
            <a:ext cx="7610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A Quick Tour: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KPIs &amp; OKRs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212" y="1047425"/>
            <a:ext cx="5759576" cy="32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 txBox="1"/>
          <p:nvPr/>
        </p:nvSpPr>
        <p:spPr>
          <a:xfrm>
            <a:off x="7451800" y="3870775"/>
            <a:ext cx="1666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Source: "The Difference Between KPIs and OKRs"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6" name="Google Shape;196;p37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8"/>
          <p:cNvSpPr txBox="1"/>
          <p:nvPr/>
        </p:nvSpPr>
        <p:spPr>
          <a:xfrm>
            <a:off x="1219200" y="1070500"/>
            <a:ext cx="67056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Let’s Get More Technical</a:t>
            </a:r>
            <a:endParaRPr b="1" sz="5000">
              <a:solidFill>
                <a:srgbClr val="061B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38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389400" y="69350"/>
            <a:ext cx="7610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A Quick Tour: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DORA Metrics… 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61" y="816225"/>
            <a:ext cx="5901575" cy="34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9"/>
          <p:cNvSpPr txBox="1"/>
          <p:nvPr/>
        </p:nvSpPr>
        <p:spPr>
          <a:xfrm>
            <a:off x="7506550" y="3676200"/>
            <a:ext cx="1541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Source: "Humanitec -- Key DevOps metrics to improve your engineering setup"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4" name="Google Shape;214;p39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40"/>
          <p:cNvSpPr txBox="1"/>
          <p:nvPr/>
        </p:nvSpPr>
        <p:spPr>
          <a:xfrm>
            <a:off x="389400" y="-6850"/>
            <a:ext cx="8492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A Quick Tour: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… Risks, Throughput, Velocity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3">
            <a:alphaModFix/>
          </a:blip>
          <a:srcRect b="8526" l="3254" r="12428" t="5437"/>
          <a:stretch/>
        </p:blipFill>
        <p:spPr>
          <a:xfrm>
            <a:off x="1749963" y="969150"/>
            <a:ext cx="5771574" cy="31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0"/>
          <p:cNvSpPr txBox="1"/>
          <p:nvPr/>
        </p:nvSpPr>
        <p:spPr>
          <a:xfrm>
            <a:off x="7678175" y="3529675"/>
            <a:ext cx="14019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Source: "Humanitec -- Key DevOps metrics to improve your engineering setup"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4" name="Google Shape;224;p40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41"/>
          <p:cNvSpPr txBox="1"/>
          <p:nvPr/>
        </p:nvSpPr>
        <p:spPr>
          <a:xfrm>
            <a:off x="389400" y="-6850"/>
            <a:ext cx="8492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A Quick Tour: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SRE SLAs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500" y="699650"/>
            <a:ext cx="6572999" cy="38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 txBox="1"/>
          <p:nvPr/>
        </p:nvSpPr>
        <p:spPr>
          <a:xfrm>
            <a:off x="5806500" y="4241400"/>
            <a:ext cx="359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Source: "Product Mindset for Internal Platforms"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1219200" y="1070500"/>
            <a:ext cx="67056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So It Should Be Easy, Right?</a:t>
            </a:r>
            <a:endParaRPr b="1" sz="5000">
              <a:solidFill>
                <a:srgbClr val="061B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42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3"/>
          <p:cNvSpPr txBox="1"/>
          <p:nvPr/>
        </p:nvSpPr>
        <p:spPr>
          <a:xfrm>
            <a:off x="389400" y="-68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Challenge 1: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Defining ROI ?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475" y="699650"/>
            <a:ext cx="6816446" cy="38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 txBox="1"/>
          <p:nvPr/>
        </p:nvSpPr>
        <p:spPr>
          <a:xfrm>
            <a:off x="180675" y="3993600"/>
            <a:ext cx="11778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Satish Gupta: "Survey of Machine Learning Lifecycle"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4"/>
          <p:cNvSpPr txBox="1"/>
          <p:nvPr/>
        </p:nvSpPr>
        <p:spPr>
          <a:xfrm>
            <a:off x="389400" y="-68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Challenge 1: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Defining ROI ?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3">
            <a:alphaModFix/>
          </a:blip>
          <a:srcRect b="5292" l="3400" r="3167" t="4707"/>
          <a:stretch/>
        </p:blipFill>
        <p:spPr>
          <a:xfrm>
            <a:off x="2231025" y="871275"/>
            <a:ext cx="4746300" cy="34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4"/>
          <p:cNvSpPr txBox="1"/>
          <p:nvPr/>
        </p:nvSpPr>
        <p:spPr>
          <a:xfrm>
            <a:off x="7340850" y="3631325"/>
            <a:ext cx="1131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Tom Geraghty: "Platform as a Product"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62" name="Google Shape;262;p44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45"/>
          <p:cNvSpPr txBox="1"/>
          <p:nvPr/>
        </p:nvSpPr>
        <p:spPr>
          <a:xfrm>
            <a:off x="389400" y="693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Challenge 1: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Defining ROI ?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45"/>
          <p:cNvSpPr txBox="1"/>
          <p:nvPr/>
        </p:nvSpPr>
        <p:spPr>
          <a:xfrm>
            <a:off x="427500" y="1218625"/>
            <a:ext cx="82890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It’s the difference between: 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➡️ Outcome(If I did nothing)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 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➡️ Outcome(I did something) 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a certain point-in-time</a:t>
            </a:r>
            <a:endParaRPr sz="600"/>
          </a:p>
        </p:txBody>
      </p:sp>
      <p:sp>
        <p:nvSpPr>
          <p:cNvPr id="271" name="Google Shape;271;p45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6"/>
          <p:cNvSpPr txBox="1"/>
          <p:nvPr/>
        </p:nvSpPr>
        <p:spPr>
          <a:xfrm>
            <a:off x="1219200" y="502025"/>
            <a:ext cx="6705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We Need To Fix Our ROI Equation For MLOps Initiatives</a:t>
            </a:r>
            <a:endParaRPr b="1" sz="5000">
              <a:solidFill>
                <a:srgbClr val="061B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46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298425" y="1356450"/>
            <a:ext cx="84264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are the North Star metrics of an effective ML and MLOps practice?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should MLOps and Data Science teams be organized to provide the most value to the organization?</a:t>
            </a:r>
            <a:b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do we connect the tactical, operational, &amp; strategic layers of an MLOps practice?</a:t>
            </a:r>
            <a:endParaRPr sz="1200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Montserrat Light"/>
              <a:buNone/>
            </a:pPr>
            <a:r>
              <a:t/>
            </a:r>
            <a:endParaRPr i="0" sz="1200" u="none" cap="none" strike="noStrike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Montserrat Light"/>
              <a:buNone/>
            </a:pPr>
            <a:r>
              <a:t/>
            </a:r>
            <a:endParaRPr i="0" sz="1200" u="none" cap="none" strike="noStrike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Montserrat Light"/>
              <a:buNone/>
            </a:pPr>
            <a:r>
              <a:t/>
            </a:r>
            <a:endParaRPr i="0" sz="1200" u="none" cap="none" strike="noStrike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2" name="Google Shape;122;p29"/>
          <p:cNvSpPr txBox="1"/>
          <p:nvPr/>
        </p:nvSpPr>
        <p:spPr>
          <a:xfrm>
            <a:off x="491075" y="723100"/>
            <a:ext cx="7668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Goals</a:t>
            </a:r>
            <a:endParaRPr b="1" i="0" sz="2800" u="none" cap="none" strike="noStrike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9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7"/>
          <p:cNvSpPr txBox="1"/>
          <p:nvPr/>
        </p:nvSpPr>
        <p:spPr>
          <a:xfrm>
            <a:off x="1181650" y="539550"/>
            <a:ext cx="6705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How Does The Data Science Experience Impact The BL? </a:t>
            </a:r>
            <a:endParaRPr b="1" sz="5000">
              <a:solidFill>
                <a:srgbClr val="061B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47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idx="12" type="sldNum"/>
          </p:nvPr>
        </p:nvSpPr>
        <p:spPr>
          <a:xfrm>
            <a:off x="8472458" y="4445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8"/>
          <p:cNvSpPr txBox="1"/>
          <p:nvPr/>
        </p:nvSpPr>
        <p:spPr>
          <a:xfrm>
            <a:off x="389400" y="-68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Challenge 2: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Unclear Relationship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475" y="699650"/>
            <a:ext cx="6816446" cy="38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8"/>
          <p:cNvSpPr txBox="1"/>
          <p:nvPr/>
        </p:nvSpPr>
        <p:spPr>
          <a:xfrm>
            <a:off x="317025" y="3777000"/>
            <a:ext cx="10671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Satish Gupta: "MLOps: Machine Learning Life Cycle"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97" name="Google Shape;297;p48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/>
        </p:nvSpPr>
        <p:spPr>
          <a:xfrm>
            <a:off x="389400" y="-68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Challenge 2: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Unclear Relationship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650" y="699650"/>
            <a:ext cx="3153166" cy="383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st Data Science Memes | Data Science and Machine Learning | Kaggle" id="305" name="Google Shape;3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216" y="852050"/>
            <a:ext cx="4383633" cy="344064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9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1219200" y="613300"/>
            <a:ext cx="6705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But Really, It’s Our Fault For Trying To Use Metrics OOTB</a:t>
            </a:r>
            <a:endParaRPr b="1" sz="5000">
              <a:solidFill>
                <a:srgbClr val="061B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50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51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Mistake 1: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Vanity Metrics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51"/>
          <p:cNvSpPr txBox="1"/>
          <p:nvPr/>
        </p:nvSpPr>
        <p:spPr>
          <a:xfrm>
            <a:off x="427500" y="1447225"/>
            <a:ext cx="3633600" cy="2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North star metrics (or OMTM) are output (results) based metrics, not input (action) based</a:t>
            </a:r>
            <a:endParaRPr sz="600"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420" y="1583025"/>
            <a:ext cx="4262031" cy="23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1"/>
          <p:cNvSpPr txBox="1"/>
          <p:nvPr/>
        </p:nvSpPr>
        <p:spPr>
          <a:xfrm>
            <a:off x="601275" y="356695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Bain Balfour: "Don't Let Your North Star Metric Deceive You"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5" name="Google Shape;325;p51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52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Mistake 2: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Ignoring Underlying Behavior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623" y="925175"/>
            <a:ext cx="5852775" cy="32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2"/>
          <p:cNvSpPr txBox="1"/>
          <p:nvPr/>
        </p:nvSpPr>
        <p:spPr>
          <a:xfrm>
            <a:off x="140025" y="3566950"/>
            <a:ext cx="1126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Bain Balfour: "Don't Let Your North Star Metric Deceive You"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35" name="Google Shape;335;p52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3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Mistake 3: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Useless Simplification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226" y="867250"/>
            <a:ext cx="6202046" cy="34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107850" y="3647425"/>
            <a:ext cx="13086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Bain Balfour: "Don't Let Your North Star Metric Deceive You"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45" name="Google Shape;345;p53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4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Mistake 4: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Measuring Out Of Scope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427500" y="1447225"/>
            <a:ext cx="8289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Stop Trying To Measure Data Science Tasks As Part of MLOps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Measure Using Metrics Corresponding To The Right Layer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54" name="Google Shape;354;p54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5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Mistake 5: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Setting Targets Too Early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427500" y="1289100"/>
            <a:ext cx="8289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🖊️ DORA metrics are appropriate for checking vitals — But they won’t: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Tell you what you should be doing i.e. are they leading or are they lagging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Aren’t appropriate for measuring implementation of a greenfield project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63" name="Google Shape;363;p55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6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Mistake 5: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Setting Targets Too Early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56"/>
          <p:cNvSpPr txBox="1"/>
          <p:nvPr/>
        </p:nvSpPr>
        <p:spPr>
          <a:xfrm>
            <a:off x="427500" y="1447225"/>
            <a:ext cx="8289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 specific enough to ML platforms &amp; also not generalizable to be used as platform metrics across the board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Also not useful as Developer Platform metrics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2200">
                <a:solidFill>
                  <a:srgbClr val="061B3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Potentially also not good for a new ML project because of the experimental phase </a:t>
            </a:r>
            <a:endParaRPr sz="2200">
              <a:solidFill>
                <a:srgbClr val="061B3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72" name="Google Shape;372;p56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30"/>
          <p:cNvSpPr txBox="1"/>
          <p:nvPr/>
        </p:nvSpPr>
        <p:spPr>
          <a:xfrm>
            <a:off x="1219200" y="613300"/>
            <a:ext cx="6705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“If you can't measure it, you can't manage it.”</a:t>
            </a:r>
            <a:endParaRPr b="1" sz="5000">
              <a:solidFill>
                <a:srgbClr val="061B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57"/>
          <p:cNvSpPr txBox="1"/>
          <p:nvPr/>
        </p:nvSpPr>
        <p:spPr>
          <a:xfrm>
            <a:off x="400325" y="465875"/>
            <a:ext cx="8551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Here’s 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The Game Plan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🗺️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5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57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Step 1: Know Thyself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9" name="Google Shape;3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900" y="915650"/>
            <a:ext cx="6329373" cy="38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8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8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9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9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Step 2: Identify The Sandwich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9" name="Google Shape;3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050" y="1072625"/>
            <a:ext cx="4350150" cy="299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9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9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60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Step 3: Decompose Sandwich Into Meaningful Layers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9" name="Google Shape;4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025" y="1468175"/>
            <a:ext cx="5114774" cy="2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60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61"/>
          <p:cNvSpPr txBox="1"/>
          <p:nvPr/>
        </p:nvSpPr>
        <p:spPr>
          <a:xfrm>
            <a:off x="389400" y="297950"/>
            <a:ext cx="87546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Step 4: Understand The Landscape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9" name="Google Shape;4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500" y="915650"/>
            <a:ext cx="6573000" cy="38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61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62"/>
          <p:cNvSpPr txBox="1"/>
          <p:nvPr/>
        </p:nvSpPr>
        <p:spPr>
          <a:xfrm>
            <a:off x="389400" y="297950"/>
            <a:ext cx="31299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Step 4: 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Understand The Landscape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700" y="144250"/>
            <a:ext cx="3587226" cy="39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2"/>
          <p:cNvSpPr txBox="1"/>
          <p:nvPr/>
        </p:nvSpPr>
        <p:spPr>
          <a:xfrm>
            <a:off x="363400" y="3406075"/>
            <a:ext cx="207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Paper: "The SPACE of Developer Productivity"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31" name="Google Shape;431;p6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62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63"/>
          <p:cNvSpPr txBox="1"/>
          <p:nvPr/>
        </p:nvSpPr>
        <p:spPr>
          <a:xfrm>
            <a:off x="400325" y="1109425"/>
            <a:ext cx="855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And Above All Else…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63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63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4"/>
          <p:cNvSpPr txBox="1"/>
          <p:nvPr/>
        </p:nvSpPr>
        <p:spPr>
          <a:xfrm>
            <a:off x="378875" y="825175"/>
            <a:ext cx="8551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… Be Honest About Your Goals &amp; Desired Outcomes …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9" name="Google Shape;449;p6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4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65"/>
          <p:cNvSpPr txBox="1"/>
          <p:nvPr/>
        </p:nvSpPr>
        <p:spPr>
          <a:xfrm>
            <a:off x="378875" y="755475"/>
            <a:ext cx="8551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… Be Honest 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About Your Current Constraints …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6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65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66"/>
          <p:cNvSpPr txBox="1"/>
          <p:nvPr/>
        </p:nvSpPr>
        <p:spPr>
          <a:xfrm>
            <a:off x="400325" y="1109425"/>
            <a:ext cx="85518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… Ruthlessly 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Prioritize …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6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66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/>
        </p:nvSpPr>
        <p:spPr>
          <a:xfrm>
            <a:off x="298425" y="1356450"/>
            <a:ext cx="84264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Don’t build an ML Platform unless: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You’re post early-stage startup;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 have the ability to centralize;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 have a roadmap &amp; strategy that involves adopting existing tools &amp; you’re willing to forgo building something shiny and new;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 teams are willing to do enablement &amp; adopt through influence.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Montserrat Light"/>
              <a:buNone/>
            </a:pPr>
            <a:r>
              <a:t/>
            </a:r>
            <a:endParaRPr i="0" sz="1200" u="none" cap="none" strike="noStrike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Montserrat Light"/>
              <a:buNone/>
            </a:pPr>
            <a:r>
              <a:t/>
            </a:r>
            <a:endParaRPr i="0" sz="1200" u="none" cap="none" strike="noStrike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Montserrat Light"/>
              <a:buNone/>
            </a:pPr>
            <a:r>
              <a:t/>
            </a:r>
            <a:endParaRPr i="0" sz="1200" u="none" cap="none" strike="noStrike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8" name="Google Shape;138;p31"/>
          <p:cNvSpPr txBox="1"/>
          <p:nvPr/>
        </p:nvSpPr>
        <p:spPr>
          <a:xfrm>
            <a:off x="491075" y="723100"/>
            <a:ext cx="7668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My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BLUF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31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67"/>
          <p:cNvSpPr txBox="1"/>
          <p:nvPr/>
        </p:nvSpPr>
        <p:spPr>
          <a:xfrm>
            <a:off x="416425" y="884175"/>
            <a:ext cx="8551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… And Don’t Be Afraid 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To Adapt To 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Change! </a:t>
            </a:r>
            <a:endParaRPr b="1" sz="5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6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67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8"/>
          <p:cNvSpPr/>
          <p:nvPr/>
        </p:nvSpPr>
        <p:spPr>
          <a:xfrm>
            <a:off x="2814800" y="833150"/>
            <a:ext cx="5348700" cy="2521800"/>
          </a:xfrm>
          <a:prstGeom prst="roundRect">
            <a:avLst>
              <a:gd fmla="val 6369" name="adj"/>
            </a:avLst>
          </a:prstGeom>
          <a:solidFill>
            <a:srgbClr val="F5F6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8"/>
          <p:cNvSpPr txBox="1"/>
          <p:nvPr/>
        </p:nvSpPr>
        <p:spPr>
          <a:xfrm>
            <a:off x="2995350" y="833150"/>
            <a:ext cx="5279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What are the North Star metrics of an effective ML and MLOps practice?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should MLOps and Data Science teams be organized to provide the most value to the organization?</a:t>
            </a:r>
            <a:b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do we connect the tactical, operational, &amp; strategic layers of an MLOps practice?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5" name="Google Shape;485;p68"/>
          <p:cNvSpPr txBox="1"/>
          <p:nvPr/>
        </p:nvSpPr>
        <p:spPr>
          <a:xfrm>
            <a:off x="511725" y="1029475"/>
            <a:ext cx="194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7195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Goals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68"/>
          <p:cNvSpPr txBox="1"/>
          <p:nvPr>
            <p:ph idx="12" type="sldNum"/>
          </p:nvPr>
        </p:nvSpPr>
        <p:spPr>
          <a:xfrm>
            <a:off x="8579908" y="48201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7" name="Google Shape;487;p68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68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/>
          <p:nvPr/>
        </p:nvSpPr>
        <p:spPr>
          <a:xfrm>
            <a:off x="2814800" y="833150"/>
            <a:ext cx="5348700" cy="2521800"/>
          </a:xfrm>
          <a:prstGeom prst="roundRect">
            <a:avLst>
              <a:gd fmla="val 6369" name="adj"/>
            </a:avLst>
          </a:prstGeom>
          <a:solidFill>
            <a:srgbClr val="F5F6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9"/>
          <p:cNvSpPr txBox="1"/>
          <p:nvPr/>
        </p:nvSpPr>
        <p:spPr>
          <a:xfrm>
            <a:off x="2995350" y="833150"/>
            <a:ext cx="5279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Don’t Build An ML Platform Unless…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You Do Build A Platform….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When You Have a Platform &amp; a Team, measure using these metrics…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6" name="Google Shape;496;p69"/>
          <p:cNvSpPr txBox="1"/>
          <p:nvPr/>
        </p:nvSpPr>
        <p:spPr>
          <a:xfrm>
            <a:off x="511725" y="1029475"/>
            <a:ext cx="19425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7195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My </a:t>
            </a:r>
            <a:endParaRPr sz="3000">
              <a:solidFill>
                <a:srgbClr val="F7195C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7195C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BLUF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69"/>
          <p:cNvSpPr txBox="1"/>
          <p:nvPr>
            <p:ph idx="12" type="sldNum"/>
          </p:nvPr>
        </p:nvSpPr>
        <p:spPr>
          <a:xfrm>
            <a:off x="8579908" y="482017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8" name="Google Shape;498;p69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69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D1DE"/>
            </a:gs>
            <a:gs pos="0">
              <a:srgbClr val="E4D0FA"/>
            </a:gs>
            <a:gs pos="50000">
              <a:schemeClr val="lt1"/>
            </a:gs>
            <a:gs pos="100000">
              <a:srgbClr val="FDD1DE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0"/>
          <p:cNvSpPr/>
          <p:nvPr/>
        </p:nvSpPr>
        <p:spPr>
          <a:xfrm>
            <a:off x="644100" y="157800"/>
            <a:ext cx="2025000" cy="40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71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6" name="Google Shape;506;p70"/>
          <p:cNvSpPr/>
          <p:nvPr/>
        </p:nvSpPr>
        <p:spPr>
          <a:xfrm>
            <a:off x="6833575" y="157800"/>
            <a:ext cx="2025000" cy="40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71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70"/>
          <p:cNvSpPr txBox="1"/>
          <p:nvPr/>
        </p:nvSpPr>
        <p:spPr>
          <a:xfrm>
            <a:off x="769943" y="193693"/>
            <a:ext cx="17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Repository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70"/>
          <p:cNvSpPr txBox="1"/>
          <p:nvPr/>
        </p:nvSpPr>
        <p:spPr>
          <a:xfrm>
            <a:off x="7126284" y="180967"/>
            <a:ext cx="144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LinkedIn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9" name="Google Shape;5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033" y="836518"/>
            <a:ext cx="1104600" cy="1024800"/>
          </a:xfrm>
          <a:prstGeom prst="ellipse">
            <a:avLst/>
          </a:prstGeom>
          <a:noFill/>
          <a:ln cap="flat" cmpd="sng" w="19050">
            <a:solidFill>
              <a:srgbClr val="061B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0" name="Google Shape;510;p70"/>
          <p:cNvSpPr txBox="1"/>
          <p:nvPr/>
        </p:nvSpPr>
        <p:spPr>
          <a:xfrm>
            <a:off x="7045669" y="2249608"/>
            <a:ext cx="160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A14E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Head of MLOps</a:t>
            </a:r>
            <a:endParaRPr sz="1300">
              <a:solidFill>
                <a:srgbClr val="7A14E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11" name="Google Shape;51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285" y="2566661"/>
            <a:ext cx="1444069" cy="1339130"/>
          </a:xfrm>
          <a:prstGeom prst="rect">
            <a:avLst/>
          </a:prstGeom>
          <a:noFill/>
          <a:ln cap="flat" cmpd="sng" w="9525">
            <a:solidFill>
              <a:srgbClr val="F7195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70"/>
          <p:cNvSpPr txBox="1"/>
          <p:nvPr/>
        </p:nvSpPr>
        <p:spPr>
          <a:xfrm>
            <a:off x="7016626" y="2012797"/>
            <a:ext cx="16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Mikiko Bazeley</a:t>
            </a:r>
            <a:endParaRPr sz="800"/>
          </a:p>
        </p:txBody>
      </p:sp>
      <p:sp>
        <p:nvSpPr>
          <p:cNvPr id="513" name="Google Shape;513;p7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70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0"/>
          <p:cNvSpPr txBox="1"/>
          <p:nvPr/>
        </p:nvSpPr>
        <p:spPr>
          <a:xfrm>
            <a:off x="853950" y="1965900"/>
            <a:ext cx="16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oppins Medium"/>
                <a:ea typeface="Poppins Medium"/>
                <a:cs typeface="Poppins Medium"/>
                <a:sym typeface="Poppins Medium"/>
                <a:hlinkClick r:id="rId6"/>
              </a:rPr>
              <a:t>bit.ly/3Yz2G95</a:t>
            </a:r>
            <a:endParaRPr/>
          </a:p>
        </p:txBody>
      </p:sp>
      <p:sp>
        <p:nvSpPr>
          <p:cNvPr id="517" name="Google Shape;517;p70"/>
          <p:cNvSpPr/>
          <p:nvPr/>
        </p:nvSpPr>
        <p:spPr>
          <a:xfrm>
            <a:off x="3675913" y="189250"/>
            <a:ext cx="2025000" cy="401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71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8" name="Google Shape;518;p70"/>
          <p:cNvSpPr txBox="1"/>
          <p:nvPr/>
        </p:nvSpPr>
        <p:spPr>
          <a:xfrm>
            <a:off x="3801755" y="225143"/>
            <a:ext cx="17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" name="Google Shape;519;p70"/>
          <p:cNvSpPr txBox="1"/>
          <p:nvPr/>
        </p:nvSpPr>
        <p:spPr>
          <a:xfrm>
            <a:off x="3948700" y="1965900"/>
            <a:ext cx="16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oppins Medium"/>
                <a:ea typeface="Poppins Medium"/>
                <a:cs typeface="Poppins Medium"/>
                <a:sym typeface="Poppins Medium"/>
                <a:hlinkClick r:id="rId7"/>
              </a:rPr>
              <a:t>bit.ly/423SE2W</a:t>
            </a:r>
            <a:endParaRPr/>
          </a:p>
        </p:txBody>
      </p:sp>
      <p:pic>
        <p:nvPicPr>
          <p:cNvPr id="520" name="Google Shape;520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1761" y="2566650"/>
            <a:ext cx="1339150" cy="1339150"/>
          </a:xfrm>
          <a:prstGeom prst="rect">
            <a:avLst/>
          </a:prstGeom>
          <a:noFill/>
          <a:ln cap="flat" cmpd="sng" w="9525">
            <a:solidFill>
              <a:srgbClr val="F7195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7100" y="2514188"/>
            <a:ext cx="1444076" cy="1444076"/>
          </a:xfrm>
          <a:prstGeom prst="rect">
            <a:avLst/>
          </a:prstGeom>
          <a:noFill/>
          <a:ln cap="flat" cmpd="sng" w="9525">
            <a:solidFill>
              <a:srgbClr val="F7195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2" name="Google Shape;522;p70"/>
          <p:cNvSpPr txBox="1"/>
          <p:nvPr/>
        </p:nvSpPr>
        <p:spPr>
          <a:xfrm>
            <a:off x="4186650" y="640825"/>
            <a:ext cx="659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📖</a:t>
            </a:r>
            <a:endParaRPr sz="7700"/>
          </a:p>
        </p:txBody>
      </p:sp>
      <p:pic>
        <p:nvPicPr>
          <p:cNvPr id="523" name="Google Shape;523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8475" y="640825"/>
            <a:ext cx="1262100" cy="1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412" y="2086530"/>
            <a:ext cx="3271175" cy="970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298425" y="1356450"/>
            <a:ext cx="84264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you do build a Platform, only adopt metrics that: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Your team can 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directly influence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Are appropriate to the 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level of engagement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Directly measure </a:t>
            </a: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behavior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you’re trying to capture.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you do decide to build an ML platform and an MLOps teams, consider tracking initiatives using these metrics &amp; framework.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Montserrat Light"/>
              <a:buNone/>
            </a:pPr>
            <a:r>
              <a:t/>
            </a:r>
            <a:endParaRPr i="0" sz="1200" u="none" cap="none" strike="noStrike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Montserrat Light"/>
              <a:buNone/>
            </a:pPr>
            <a:r>
              <a:t/>
            </a:r>
            <a:endParaRPr i="0" sz="1200" u="none" cap="none" strike="noStrike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Montserrat Light"/>
              <a:buNone/>
            </a:pPr>
            <a:r>
              <a:t/>
            </a:r>
            <a:endParaRPr i="0" sz="1200" u="none" cap="none" strike="noStrike">
              <a:solidFill>
                <a:srgbClr val="0C093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491075" y="723100"/>
            <a:ext cx="7668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My BLUF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/>
        </p:nvSpPr>
        <p:spPr>
          <a:xfrm>
            <a:off x="491075" y="113500"/>
            <a:ext cx="7668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/>
          <p:nvPr/>
        </p:nvSpPr>
        <p:spPr>
          <a:xfrm>
            <a:off x="193075" y="815175"/>
            <a:ext cx="8828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7195C"/>
                </a:solidFill>
                <a:latin typeface="Poppins"/>
                <a:ea typeface="Poppins"/>
                <a:cs typeface="Poppins"/>
                <a:sym typeface="Poppins"/>
              </a:rPr>
              <a:t>Why Is It So Hard to Tell If MLOps Is Working?</a:t>
            </a:r>
            <a:endParaRPr b="1" sz="5000">
              <a:solidFill>
                <a:srgbClr val="061B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4"/>
          <p:cNvSpPr txBox="1"/>
          <p:nvPr/>
        </p:nvSpPr>
        <p:spPr>
          <a:xfrm>
            <a:off x="389400" y="-83050"/>
            <a:ext cx="7610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A Quick Tour: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 North Star Metrics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4"/>
          <p:cNvPicPr preferRelativeResize="0"/>
          <p:nvPr/>
        </p:nvPicPr>
        <p:blipFill rotWithShape="1">
          <a:blip r:embed="rId3">
            <a:alphaModFix/>
          </a:blip>
          <a:srcRect b="0" l="0" r="0" t="13020"/>
          <a:stretch/>
        </p:blipFill>
        <p:spPr>
          <a:xfrm>
            <a:off x="1361500" y="1122575"/>
            <a:ext cx="6420999" cy="333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4"/>
          <p:cNvSpPr txBox="1"/>
          <p:nvPr/>
        </p:nvSpPr>
        <p:spPr>
          <a:xfrm>
            <a:off x="7461000" y="4041300"/>
            <a:ext cx="16830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Source: “Don't Let Your North Star Metric Deceive You”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65" name="Google Shape;165;p34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35"/>
          <p:cNvSpPr txBox="1"/>
          <p:nvPr/>
        </p:nvSpPr>
        <p:spPr>
          <a:xfrm>
            <a:off x="389400" y="69350"/>
            <a:ext cx="7610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A Quick Tour: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OMTM</a:t>
            </a:r>
            <a:endParaRPr b="1" sz="3000">
              <a:solidFill>
                <a:srgbClr val="F7195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 rotWithShape="1">
          <a:blip r:embed="rId3">
            <a:alphaModFix/>
          </a:blip>
          <a:srcRect b="0" l="0" r="0" t="16296"/>
          <a:stretch/>
        </p:blipFill>
        <p:spPr>
          <a:xfrm>
            <a:off x="2475300" y="1020200"/>
            <a:ext cx="4094950" cy="34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6289300" y="415542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Source: "What is the One Metric That Matters?"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5" name="Google Shape;175;p3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35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6"/>
          <p:cNvSpPr txBox="1"/>
          <p:nvPr/>
        </p:nvSpPr>
        <p:spPr>
          <a:xfrm>
            <a:off x="389400" y="-6850"/>
            <a:ext cx="7610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A Quick Tour: </a:t>
            </a:r>
            <a:r>
              <a:rPr b="1" lang="en" sz="2800">
                <a:solidFill>
                  <a:srgbClr val="0C093F"/>
                </a:solidFill>
                <a:latin typeface="Montserrat"/>
                <a:ea typeface="Montserrat"/>
                <a:cs typeface="Montserrat"/>
                <a:sym typeface="Montserrat"/>
              </a:rPr>
              <a:t>North Star + OMTM</a:t>
            </a:r>
            <a:endParaRPr b="1" sz="2800">
              <a:solidFill>
                <a:srgbClr val="0C09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12" y="740550"/>
            <a:ext cx="6179474" cy="34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 txBox="1"/>
          <p:nvPr/>
        </p:nvSpPr>
        <p:spPr>
          <a:xfrm>
            <a:off x="7322150" y="3627575"/>
            <a:ext cx="16560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Source: "What is the One Metric That Matters?"</a:t>
            </a:r>
            <a:endParaRPr sz="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86" name="Google Shape;186;p36"/>
          <p:cNvSpPr/>
          <p:nvPr/>
        </p:nvSpPr>
        <p:spPr>
          <a:xfrm>
            <a:off x="50" y="4627750"/>
            <a:ext cx="9144000" cy="515700"/>
          </a:xfrm>
          <a:prstGeom prst="rect">
            <a:avLst/>
          </a:prstGeom>
          <a:solidFill>
            <a:srgbClr val="0C09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00" y="4731573"/>
            <a:ext cx="1038450" cy="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